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"/>
  </p:notesMasterIdLst>
  <p:handoutMasterIdLst>
    <p:handoutMasterId r:id="rId29"/>
  </p:handoutMasterIdLst>
  <p:sldIdLst>
    <p:sldId id="258" r:id="rId3"/>
    <p:sldId id="286" r:id="rId4"/>
    <p:sldId id="261" r:id="rId5"/>
    <p:sldId id="262" r:id="rId6"/>
    <p:sldId id="263" r:id="rId7"/>
    <p:sldId id="264" r:id="rId8"/>
    <p:sldId id="265" r:id="rId9"/>
    <p:sldId id="267" r:id="rId10"/>
    <p:sldId id="285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216" autoAdjust="0"/>
    <p:restoredTop sz="94628" autoAdjust="0"/>
  </p:normalViewPr>
  <p:slideViewPr>
    <p:cSldViewPr>
      <p:cViewPr>
        <p:scale>
          <a:sx n="100" d="100"/>
          <a:sy n="100" d="100"/>
        </p:scale>
        <p:origin x="216" y="8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5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81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png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png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rgbClr val="002060"/>
                </a:solidFill>
                <a:latin typeface="Arial Bold" pitchFamily="-72" charset="0"/>
              </a:rPr>
              <a:t>Building Modern Mobile </a:t>
            </a:r>
            <a:r>
              <a:rPr lang="en-US" sz="4000" b="1" dirty="0" smtClean="0">
                <a:solidFill>
                  <a:srgbClr val="002060"/>
                </a:solidFill>
                <a:latin typeface="Arial Bold" pitchFamily="-72" charset="0"/>
              </a:rPr>
              <a:t>Apps Native Android</a:t>
            </a:r>
            <a:endParaRPr lang="en-US" sz="4000" b="1" dirty="0">
              <a:solidFill>
                <a:srgbClr val="002060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rgbClr val="C00000"/>
                </a:solidFill>
              </a:rPr>
              <a:t>Speaker Name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Job Title, </a:t>
            </a:r>
          </a:p>
          <a:p>
            <a:pPr algn="r"/>
            <a:r>
              <a:rPr lang="en-US" sz="2400" b="1" dirty="0">
                <a:solidFill>
                  <a:srgbClr val="C00000"/>
                </a:solidFill>
              </a:rPr>
              <a:t>Organization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2602632" cy="857250"/>
          </a:xfrm>
        </p:spPr>
        <p:txBody>
          <a:bodyPr>
            <a:normAutofit/>
          </a:bodyPr>
          <a:lstStyle/>
          <a:p>
            <a:r>
              <a:rPr lang="en-US" dirty="0"/>
              <a:t>Lifecycle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2" y="216522"/>
            <a:ext cx="3677312" cy="47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Gradle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12" y="1203598"/>
            <a:ext cx="2847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Activities and Intents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971800" y="1981200"/>
            <a:ext cx="3200400" cy="685800"/>
          </a:xfrm>
          <a:prstGeom prst="roundRect">
            <a:avLst/>
          </a:prstGeom>
          <a:solidFill>
            <a:srgbClr val="FFFF0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6600" y="293179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76600" y="213360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76600" y="213360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1</a:t>
            </a:r>
          </a:p>
        </p:txBody>
      </p:sp>
    </p:spTree>
    <p:extLst>
      <p:ext uri="{BB962C8B-B14F-4D97-AF65-F5344CB8AC3E}">
        <p14:creationId xmlns:p14="http://schemas.microsoft.com/office/powerpoint/2010/main" val="143870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Android Foundational Concepts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27635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94254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0873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76351"/>
            <a:ext cx="420241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Layouts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87" y="1184670"/>
            <a:ext cx="2540000" cy="187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87" y="819150"/>
            <a:ext cx="2295413" cy="36385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619987" y="1184670"/>
            <a:ext cx="0" cy="304800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91387" y="3013470"/>
            <a:ext cx="2295413" cy="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Linear Layout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3080" y="1896704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Relative Layout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087" y="1152920"/>
            <a:ext cx="2540000" cy="187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87" y="820935"/>
            <a:ext cx="2573225" cy="377547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619987" y="2466814"/>
            <a:ext cx="1711214" cy="1733550"/>
          </a:xfrm>
          <a:prstGeom prst="ellipse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2608738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View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787" y="1152920"/>
            <a:ext cx="2540000" cy="187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372" y="608488"/>
            <a:ext cx="2405254" cy="4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6" grpId="1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Layouts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87" y="1184670"/>
            <a:ext cx="2540000" cy="187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87" y="819150"/>
            <a:ext cx="2295413" cy="36385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619987" y="1184670"/>
            <a:ext cx="0" cy="304800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91387" y="3013470"/>
            <a:ext cx="2295413" cy="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Linear Layout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3080" y="1896704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Relative Layout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087" y="1152920"/>
            <a:ext cx="2540000" cy="187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87" y="820935"/>
            <a:ext cx="2573225" cy="377547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619987" y="2466814"/>
            <a:ext cx="1711214" cy="1733550"/>
          </a:xfrm>
          <a:prstGeom prst="ellipse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2608738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View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787" y="1152920"/>
            <a:ext cx="2540000" cy="187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372" y="608488"/>
            <a:ext cx="2405254" cy="4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6" grpId="1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Layouts with Adapters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3080" y="1896704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Grid 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84670"/>
            <a:ext cx="2540000" cy="187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333" y="742950"/>
            <a:ext cx="2258080" cy="3943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120" y="1184670"/>
            <a:ext cx="2540000" cy="187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453" y="1063230"/>
            <a:ext cx="204597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7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Controls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4945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EditText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27174"/>
            <a:ext cx="4254500" cy="237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" y="2472087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CheckBox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111447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RadioButton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741426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316558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9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7" y="1101062"/>
            <a:ext cx="78393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3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Phones vs. Tablets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Binary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True Differentiation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Adaptive Through Resources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79475"/>
            <a:ext cx="2971800" cy="33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sz="3200" dirty="0" smtClean="0"/>
              <a:t>Kevin Ford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@Bowman74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</a:t>
            </a:r>
            <a:r>
              <a:rPr lang="en-US" dirty="0" smtClean="0">
                <a:solidFill>
                  <a:srgbClr val="FF6600"/>
                </a:solidFill>
              </a:rPr>
              <a:t>windingroadway.blogspot.com</a:t>
            </a:r>
          </a:p>
          <a:p>
            <a:r>
              <a:rPr lang="en-US" dirty="0">
                <a:solidFill>
                  <a:srgbClr val="FF6600"/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Brent Edwards</a:t>
            </a:r>
            <a:endParaRPr lang="en-US" sz="3200" dirty="0">
              <a:solidFill>
                <a:srgbClr val="002060"/>
              </a:solidFill>
              <a:latin typeface="Arial Bold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@brentledwards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5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038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 Strings, Layouts, images,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00600" y="1184670"/>
            <a:ext cx="4038601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Vary Based on Several Factors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1" y="1832296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Language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43056" y="2479922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29201" y="312220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832296"/>
            <a:ext cx="40385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Controlled by Directory Stricture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30867"/>
            <a:ext cx="4342683" cy="126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70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63228"/>
            <a:ext cx="2016224" cy="3745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491630"/>
            <a:ext cx="6141345" cy="268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Azure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Gradle</a:t>
            </a:r>
            <a:r>
              <a:rPr lang="en-US" dirty="0" smtClean="0"/>
              <a:t> Compile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799" y="1809750"/>
            <a:ext cx="38861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com.microsoft.azure:azure-mobile-android:3.0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done via </a:t>
            </a:r>
            <a:r>
              <a:rPr lang="en-US" dirty="0" err="1" smtClean="0"/>
              <a:t>ListenableFuture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GSon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9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Authentication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106323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+mn-cs"/>
              </a:rPr>
              <a:t>public </a:t>
            </a:r>
            <a:r>
              <a:rPr lang="en-US" sz="1200" dirty="0" err="1">
                <a:cs typeface="+mn-cs"/>
              </a:rPr>
              <a:t>ListenableFuture</a:t>
            </a:r>
            <a:r>
              <a:rPr lang="en-US" sz="1200" dirty="0">
                <a:cs typeface="+mn-cs"/>
              </a:rPr>
              <a:t> authenticate (</a:t>
            </a:r>
            <a:r>
              <a:rPr lang="en-US" sz="1200" dirty="0" err="1">
                <a:cs typeface="+mn-cs"/>
              </a:rPr>
              <a:t>MobileServiceAuthenticationProvider</a:t>
            </a:r>
            <a:r>
              <a:rPr lang="en-US" sz="1200" dirty="0">
                <a:cs typeface="+mn-cs"/>
              </a:rPr>
              <a:t> provider) {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</a:t>
            </a:r>
            <a:r>
              <a:rPr lang="en-US" sz="1200" dirty="0" err="1">
                <a:cs typeface="+mn-cs"/>
              </a:rPr>
              <a:t>ListenableFuture</a:t>
            </a:r>
            <a:r>
              <a:rPr lang="en-US" sz="1200" dirty="0">
                <a:cs typeface="+mn-cs"/>
              </a:rPr>
              <a:t>&lt;</a:t>
            </a:r>
            <a:r>
              <a:rPr lang="en-US" sz="1200" dirty="0" err="1">
                <a:cs typeface="+mn-cs"/>
              </a:rPr>
              <a:t>MobileServiceUser</a:t>
            </a:r>
            <a:r>
              <a:rPr lang="en-US" sz="1200" dirty="0">
                <a:cs typeface="+mn-cs"/>
              </a:rPr>
              <a:t>&gt; </a:t>
            </a:r>
            <a:r>
              <a:rPr lang="en-US" sz="1200" dirty="0" err="1">
                <a:cs typeface="+mn-cs"/>
              </a:rPr>
              <a:t>userFuture</a:t>
            </a:r>
            <a:r>
              <a:rPr lang="en-US" sz="1200" dirty="0">
                <a:cs typeface="+mn-cs"/>
              </a:rPr>
              <a:t> = </a:t>
            </a:r>
            <a:r>
              <a:rPr lang="en-US" sz="1200" dirty="0" err="1">
                <a:cs typeface="+mn-cs"/>
              </a:rPr>
              <a:t>networkSerice.getClient</a:t>
            </a:r>
            <a:r>
              <a:rPr lang="en-US" sz="1200" dirty="0">
                <a:cs typeface="+mn-cs"/>
              </a:rPr>
              <a:t>().login(provider);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final </a:t>
            </a:r>
            <a:r>
              <a:rPr lang="en-US" sz="1200" dirty="0" err="1">
                <a:cs typeface="+mn-cs"/>
              </a:rPr>
              <a:t>MobileServiceAuthenticationProvider</a:t>
            </a:r>
            <a:r>
              <a:rPr lang="en-US" sz="1200" dirty="0">
                <a:cs typeface="+mn-cs"/>
              </a:rPr>
              <a:t> </a:t>
            </a:r>
            <a:r>
              <a:rPr lang="en-US" sz="1200" dirty="0" err="1">
                <a:cs typeface="+mn-cs"/>
              </a:rPr>
              <a:t>requestedProvider</a:t>
            </a:r>
            <a:r>
              <a:rPr lang="en-US" sz="1200" dirty="0">
                <a:cs typeface="+mn-cs"/>
              </a:rPr>
              <a:t> = provider;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final </a:t>
            </a:r>
            <a:r>
              <a:rPr lang="en-US" sz="1200" dirty="0" err="1">
                <a:cs typeface="+mn-cs"/>
              </a:rPr>
              <a:t>SettableFuture</a:t>
            </a:r>
            <a:r>
              <a:rPr lang="en-US" sz="1200" dirty="0">
                <a:cs typeface="+mn-cs"/>
              </a:rPr>
              <a:t> result = </a:t>
            </a:r>
            <a:r>
              <a:rPr lang="en-US" sz="1200" dirty="0" err="1">
                <a:cs typeface="+mn-cs"/>
              </a:rPr>
              <a:t>SettableFuture.create</a:t>
            </a:r>
            <a:r>
              <a:rPr lang="en-US" sz="1200" dirty="0">
                <a:cs typeface="+mn-cs"/>
              </a:rPr>
              <a:t>();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</a:t>
            </a:r>
            <a:r>
              <a:rPr lang="en-US" sz="1200" dirty="0" err="1">
                <a:cs typeface="+mn-cs"/>
              </a:rPr>
              <a:t>Futures.addCallback</a:t>
            </a:r>
            <a:r>
              <a:rPr lang="en-US" sz="1200" dirty="0">
                <a:cs typeface="+mn-cs"/>
              </a:rPr>
              <a:t>(</a:t>
            </a:r>
            <a:r>
              <a:rPr lang="en-US" sz="1200" dirty="0" err="1">
                <a:cs typeface="+mn-cs"/>
              </a:rPr>
              <a:t>userFuture</a:t>
            </a:r>
            <a:r>
              <a:rPr lang="en-US" sz="1200" dirty="0">
                <a:cs typeface="+mn-cs"/>
              </a:rPr>
              <a:t>, new </a:t>
            </a:r>
            <a:r>
              <a:rPr lang="en-US" sz="1200" dirty="0" err="1">
                <a:cs typeface="+mn-cs"/>
              </a:rPr>
              <a:t>FutureCallback</a:t>
            </a:r>
            <a:r>
              <a:rPr lang="en-US" sz="1200" dirty="0">
                <a:cs typeface="+mn-cs"/>
              </a:rPr>
              <a:t>&lt;</a:t>
            </a:r>
            <a:r>
              <a:rPr lang="en-US" sz="1200" dirty="0" err="1">
                <a:cs typeface="+mn-cs"/>
              </a:rPr>
              <a:t>MobileServiceUser</a:t>
            </a:r>
            <a:r>
              <a:rPr lang="en-US" sz="1200" dirty="0">
                <a:cs typeface="+mn-cs"/>
              </a:rPr>
              <a:t>&gt;() {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@Override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public void </a:t>
            </a:r>
            <a:r>
              <a:rPr lang="en-US" sz="1200" dirty="0" err="1">
                <a:cs typeface="+mn-cs"/>
              </a:rPr>
              <a:t>onSuccess</a:t>
            </a:r>
            <a:r>
              <a:rPr lang="en-US" sz="1200" dirty="0">
                <a:cs typeface="+mn-cs"/>
              </a:rPr>
              <a:t>(</a:t>
            </a:r>
            <a:r>
              <a:rPr lang="en-US" sz="1200" dirty="0" err="1">
                <a:cs typeface="+mn-cs"/>
              </a:rPr>
              <a:t>MobileServiceUser</a:t>
            </a:r>
            <a:r>
              <a:rPr lang="en-US" sz="1200" dirty="0">
                <a:cs typeface="+mn-cs"/>
              </a:rPr>
              <a:t> user) {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    // Do Success Code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    </a:t>
            </a:r>
            <a:r>
              <a:rPr lang="en-US" sz="1200" dirty="0" err="1">
                <a:cs typeface="+mn-cs"/>
              </a:rPr>
              <a:t>result.set</a:t>
            </a:r>
            <a:r>
              <a:rPr lang="en-US" sz="1200" dirty="0">
                <a:cs typeface="+mn-cs"/>
              </a:rPr>
              <a:t>(null);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}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/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@Override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public void </a:t>
            </a:r>
            <a:r>
              <a:rPr lang="en-US" sz="1200" dirty="0" err="1">
                <a:cs typeface="+mn-cs"/>
              </a:rPr>
              <a:t>onFailure</a:t>
            </a:r>
            <a:r>
              <a:rPr lang="en-US" sz="1200" dirty="0">
                <a:cs typeface="+mn-cs"/>
              </a:rPr>
              <a:t>(</a:t>
            </a:r>
            <a:r>
              <a:rPr lang="en-US" sz="1200" dirty="0" err="1">
                <a:cs typeface="+mn-cs"/>
              </a:rPr>
              <a:t>Throwable</a:t>
            </a:r>
            <a:r>
              <a:rPr lang="en-US" sz="1200" dirty="0">
                <a:cs typeface="+mn-cs"/>
              </a:rPr>
              <a:t> t) {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    </a:t>
            </a:r>
            <a:r>
              <a:rPr lang="en-US" sz="1200" dirty="0" err="1">
                <a:cs typeface="+mn-cs"/>
              </a:rPr>
              <a:t>result.setException</a:t>
            </a:r>
            <a:r>
              <a:rPr lang="en-US" sz="1200" dirty="0">
                <a:cs typeface="+mn-cs"/>
              </a:rPr>
              <a:t>(t);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}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});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1" y="2419350"/>
            <a:ext cx="19621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0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5334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Excellent Choice For Android </a:t>
            </a:r>
            <a:r>
              <a:rPr lang="en-US" smtClean="0"/>
              <a:t>Only 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809750"/>
            <a:ext cx="53339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Studio Improved Development Performance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34158"/>
            <a:ext cx="5334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 Compile and Deploy Times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059238"/>
            <a:ext cx="53339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Cross Platform Sharing Opportunities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725432"/>
            <a:ext cx="53339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Always can use the latest Android APIs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5333997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Develop on Windows and OSX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322" y="1184670"/>
            <a:ext cx="312821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6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What is Native Android Development?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3739029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Created by Google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Android beta SDK Launched Nov. 2007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1.0 Version by Sep 2008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Versions use named based theme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Studio Stable Released Dec 2014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07208"/>
            <a:ext cx="1676400" cy="44102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is the Primary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of Android </a:t>
            </a:r>
            <a:r>
              <a:rPr lang="en-US" dirty="0" smtClean="0"/>
              <a:t>IDEs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0" y="1563638"/>
            <a:ext cx="2454166" cy="2454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36" y="1563638"/>
            <a:ext cx="2735607" cy="2454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563638"/>
            <a:ext cx="2449145" cy="2449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5946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4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There are a lot of moving parts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0" y="1491630"/>
            <a:ext cx="1762758" cy="1645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515742"/>
            <a:ext cx="2493823" cy="160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64" y="1516691"/>
            <a:ext cx="2160240" cy="1620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65" y="3521818"/>
            <a:ext cx="1512168" cy="1365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1" y="3448730"/>
            <a:ext cx="327636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8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4040425" y="1514872"/>
            <a:ext cx="1584177" cy="2016224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2889" y="14276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 OS </a:t>
            </a:r>
            <a:r>
              <a:rPr lang="en-US" smtClean="0"/>
              <a:t>with HAXM Atom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24602" y="3467519"/>
            <a:ext cx="25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Windows </a:t>
            </a:r>
            <a:r>
              <a:rPr lang="en-US" smtClean="0"/>
              <a:t>with Hyper-V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4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</p:bld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2973</TotalTime>
  <Words>253</Words>
  <Application>Microsoft Macintosh PowerPoint</Application>
  <PresentationFormat>On-screen Show (16:9)</PresentationFormat>
  <Paragraphs>90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 Bold</vt:lpstr>
      <vt:lpstr>Calibri</vt:lpstr>
      <vt:lpstr>ＭＳ Ｐゴシック</vt:lpstr>
      <vt:lpstr>Times New Roman</vt:lpstr>
      <vt:lpstr>Arial</vt:lpstr>
      <vt:lpstr>Visual Studio Live! New York 2015</vt:lpstr>
      <vt:lpstr>Live! 360 2016</vt:lpstr>
      <vt:lpstr>PowerPoint Presentation</vt:lpstr>
      <vt:lpstr>Kevin Ford</vt:lpstr>
      <vt:lpstr>Mobile Tasks Source Code</vt:lpstr>
      <vt:lpstr>What is Native Android Development?</vt:lpstr>
      <vt:lpstr>History</vt:lpstr>
      <vt:lpstr>History of Android IDEs</vt:lpstr>
      <vt:lpstr>PowerPoint Presentation</vt:lpstr>
      <vt:lpstr>There are a lot of moving parts</vt:lpstr>
      <vt:lpstr>Emulator Options - Android</vt:lpstr>
      <vt:lpstr>Lifecycle</vt:lpstr>
      <vt:lpstr>Gradle</vt:lpstr>
      <vt:lpstr>Activities and Intents</vt:lpstr>
      <vt:lpstr>Android Foundational Concepts</vt:lpstr>
      <vt:lpstr>Layouts</vt:lpstr>
      <vt:lpstr>Layouts</vt:lpstr>
      <vt:lpstr>Layouts with Adapters</vt:lpstr>
      <vt:lpstr>Common Controls</vt:lpstr>
      <vt:lpstr>Hierarchal</vt:lpstr>
      <vt:lpstr>Phones vs. Tablets</vt:lpstr>
      <vt:lpstr>Resources</vt:lpstr>
      <vt:lpstr>Android Styles</vt:lpstr>
      <vt:lpstr>Connecting to Azure</vt:lpstr>
      <vt:lpstr>Azure Authentication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133</cp:revision>
  <dcterms:created xsi:type="dcterms:W3CDTF">2012-12-07T00:48:42Z</dcterms:created>
  <dcterms:modified xsi:type="dcterms:W3CDTF">2016-10-28T22:14:28Z</dcterms:modified>
</cp:coreProperties>
</file>